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imo" charset="1" panose="020B0604020202020204"/>
      <p:regular r:id="rId19"/>
    </p:embeddedFont>
    <p:embeddedFont>
      <p:font typeface="Noto Sans" charset="1" panose="020B0502040504020204"/>
      <p:regular r:id="rId20"/>
    </p:embeddedFont>
    <p:embeddedFont>
      <p:font typeface="Noto Sans Bold" charset="1" panose="020B0802040504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Slides/notesSlide2.xml" Type="http://schemas.openxmlformats.org/officeDocument/2006/relationships/notesSlide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notesSlides/notesSlide8.xml" Type="http://schemas.openxmlformats.org/officeDocument/2006/relationships/notesSlide"/><Relationship Id="rId29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https://gamma.app/?utm_source=made-with-gamma" TargetMode="External" Type="http://schemas.openxmlformats.org/officeDocument/2006/relationships/hyperlink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Relationship Id="rId9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https://gamma.app/?utm_source=made-with-gamma" TargetMode="External" Type="http://schemas.openxmlformats.org/officeDocument/2006/relationships/hyperlink"/><Relationship Id="rId6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1385612"/>
          </a:xfrm>
          <a:custGeom>
            <a:avLst/>
            <a:gdLst/>
            <a:ahLst/>
            <a:cxnLst/>
            <a:rect r="r" b="b" t="t" l="l"/>
            <a:pathLst>
              <a:path h="11385612" w="6858000">
                <a:moveTo>
                  <a:pt x="0" y="0"/>
                </a:moveTo>
                <a:lnTo>
                  <a:pt x="6858000" y="0"/>
                </a:lnTo>
                <a:lnTo>
                  <a:pt x="6858000" y="11385612"/>
                </a:lnTo>
                <a:lnTo>
                  <a:pt x="0" y="113856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339" t="0" r="-5339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850237" y="3183731"/>
            <a:ext cx="9445526" cy="1771947"/>
            <a:chOff x="0" y="0"/>
            <a:chExt cx="12594035" cy="23625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IndiaRide: Vehicle Rental System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50237" y="5380881"/>
            <a:ext cx="9445526" cy="907256"/>
            <a:chOff x="0" y="0"/>
            <a:chExt cx="12594035" cy="12096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594035" cy="1209675"/>
            </a:xfrm>
            <a:custGeom>
              <a:avLst/>
              <a:gdLst/>
              <a:ahLst/>
              <a:cxnLst/>
              <a:rect r="r" b="b" t="t" l="l"/>
              <a:pathLst>
                <a:path h="1209675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85725"/>
              <a:ext cx="12594035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This presentation outlines the development of IndiaRide, a web-based vehicle rental platform, using Agile methodology.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850237" y="6716762"/>
            <a:ext cx="7040273" cy="1024905"/>
            <a:chOff x="0" y="0"/>
            <a:chExt cx="9387030" cy="136654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387030" cy="1366540"/>
            </a:xfrm>
            <a:custGeom>
              <a:avLst/>
              <a:gdLst/>
              <a:ahLst/>
              <a:cxnLst/>
              <a:rect r="r" b="b" t="t" l="l"/>
              <a:pathLst>
                <a:path h="1366540" w="9387030">
                  <a:moveTo>
                    <a:pt x="0" y="0"/>
                  </a:moveTo>
                  <a:lnTo>
                    <a:pt x="9387030" y="0"/>
                  </a:lnTo>
                  <a:lnTo>
                    <a:pt x="9387030" y="1366540"/>
                  </a:lnTo>
                  <a:lnTo>
                    <a:pt x="0" y="13665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9387030" cy="14141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4"/>
                </a:lnSpc>
              </a:pPr>
              <a:r>
                <a:rPr lang="en-US" sz="2750" b="true">
                  <a:solidFill>
                    <a:srgbClr val="E0D6DE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BY: Aditya Singh (RA2211030010034)</a:t>
              </a:r>
            </a:p>
            <a:p>
              <a:pPr algn="l">
                <a:lnSpc>
                  <a:spcPts val="3874"/>
                </a:lnSpc>
              </a:pPr>
              <a:r>
                <a:rPr lang="en-US" sz="2750" b="true">
                  <a:solidFill>
                    <a:srgbClr val="E0D6DE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       Priyanshu Singh (RA2211030010036)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1700977"/>
          </a:xfrm>
          <a:custGeom>
            <a:avLst/>
            <a:gdLst/>
            <a:ahLst/>
            <a:cxnLst/>
            <a:rect r="r" b="b" t="t" l="l"/>
            <a:pathLst>
              <a:path h="11700977" w="6858000">
                <a:moveTo>
                  <a:pt x="0" y="0"/>
                </a:moveTo>
                <a:lnTo>
                  <a:pt x="6858000" y="0"/>
                </a:lnTo>
                <a:lnTo>
                  <a:pt x="6858000" y="11700977"/>
                </a:lnTo>
                <a:lnTo>
                  <a:pt x="0" y="117009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72" t="0" r="-6872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850237" y="3807470"/>
            <a:ext cx="7088237" cy="885974"/>
            <a:chOff x="0" y="0"/>
            <a:chExt cx="9450983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Conclusion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50237" y="5118646"/>
            <a:ext cx="9445526" cy="1360885"/>
            <a:chOff x="0" y="0"/>
            <a:chExt cx="12594035" cy="181451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594035" cy="1814513"/>
            </a:xfrm>
            <a:custGeom>
              <a:avLst/>
              <a:gdLst/>
              <a:ahLst/>
              <a:cxnLst/>
              <a:rect r="r" b="b" t="t" l="l"/>
              <a:pathLst>
                <a:path h="1814513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85725"/>
              <a:ext cx="12594035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Agile methodology enabled efficient development, flexibility, and scalability. IndiaRide successfully delivers a secure, scalable, and user-friendly rental experience.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92238" y="3174950"/>
            <a:ext cx="9160222" cy="885974"/>
            <a:chOff x="0" y="0"/>
            <a:chExt cx="12213630" cy="11812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13630" cy="1181298"/>
            </a:xfrm>
            <a:custGeom>
              <a:avLst/>
              <a:gdLst/>
              <a:ahLst/>
              <a:cxnLst/>
              <a:rect r="r" b="b" t="t" l="l"/>
              <a:pathLst>
                <a:path h="1181298" w="12213630">
                  <a:moveTo>
                    <a:pt x="0" y="0"/>
                  </a:moveTo>
                  <a:lnTo>
                    <a:pt x="12213630" y="0"/>
                  </a:lnTo>
                  <a:lnTo>
                    <a:pt x="12213630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2213630" cy="12384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Introduction to IndiaRide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2238" y="4769644"/>
            <a:ext cx="3544044" cy="442912"/>
            <a:chOff x="0" y="0"/>
            <a:chExt cx="4725392" cy="5905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What is IndiaRide?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5496074"/>
            <a:ext cx="7805886" cy="1360885"/>
            <a:chOff x="0" y="0"/>
            <a:chExt cx="10407848" cy="181451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407848" cy="1814513"/>
            </a:xfrm>
            <a:custGeom>
              <a:avLst/>
              <a:gdLst/>
              <a:ahLst/>
              <a:cxnLst/>
              <a:rect r="r" b="b" t="t" l="l"/>
              <a:pathLst>
                <a:path h="181451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85725"/>
              <a:ext cx="10407848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A platform connecting vehicle owners with renters, offering flexible rental durations, secure transactions, and real-time availability.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99401" y="4769644"/>
            <a:ext cx="3544044" cy="442912"/>
            <a:chOff x="0" y="0"/>
            <a:chExt cx="4725392" cy="5905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Why is it needed?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499401" y="5496074"/>
            <a:ext cx="7805886" cy="1360885"/>
            <a:chOff x="0" y="0"/>
            <a:chExt cx="10407848" cy="181451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407848" cy="1814513"/>
            </a:xfrm>
            <a:custGeom>
              <a:avLst/>
              <a:gdLst/>
              <a:ahLst/>
              <a:cxnLst/>
              <a:rect r="r" b="b" t="t" l="l"/>
              <a:pathLst>
                <a:path h="181451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85725"/>
              <a:ext cx="10407848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Traditional rental systems lack security, availability, and efficiency. No unified system benefits both renters and owners.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" t="0" r="-1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92238" y="5113436"/>
            <a:ext cx="10518874" cy="885974"/>
            <a:chOff x="0" y="0"/>
            <a:chExt cx="14025165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025166" cy="1181298"/>
            </a:xfrm>
            <a:custGeom>
              <a:avLst/>
              <a:gdLst/>
              <a:ahLst/>
              <a:cxnLst/>
              <a:rect r="r" b="b" t="t" l="l"/>
              <a:pathLst>
                <a:path h="1181298" w="14025166">
                  <a:moveTo>
                    <a:pt x="0" y="0"/>
                  </a:moveTo>
                  <a:lnTo>
                    <a:pt x="14025166" y="0"/>
                  </a:lnTo>
                  <a:lnTo>
                    <a:pt x="14025166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4025165" cy="12384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Agile Methodology Overview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6743551"/>
            <a:ext cx="496044" cy="496044"/>
            <a:chOff x="0" y="0"/>
            <a:chExt cx="661392" cy="66139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771799" y="6743551"/>
            <a:ext cx="3544044" cy="442912"/>
            <a:chOff x="0" y="0"/>
            <a:chExt cx="4725392" cy="5905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What is Agile?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71799" y="7356574"/>
            <a:ext cx="7230516" cy="907256"/>
            <a:chOff x="0" y="0"/>
            <a:chExt cx="9640688" cy="12096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640688" cy="1209675"/>
            </a:xfrm>
            <a:custGeom>
              <a:avLst/>
              <a:gdLst/>
              <a:ahLst/>
              <a:cxnLst/>
              <a:rect r="r" b="b" t="t" l="l"/>
              <a:pathLst>
                <a:path h="1209675" w="9640688">
                  <a:moveTo>
                    <a:pt x="0" y="0"/>
                  </a:moveTo>
                  <a:lnTo>
                    <a:pt x="9640688" y="0"/>
                  </a:lnTo>
                  <a:lnTo>
                    <a:pt x="964068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85725"/>
              <a:ext cx="964068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An iterative software development approach focused on flexibility and collaboration.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285834" y="6743551"/>
            <a:ext cx="496044" cy="496044"/>
            <a:chOff x="0" y="0"/>
            <a:chExt cx="661392" cy="66139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0065395" y="6743551"/>
            <a:ext cx="4421684" cy="442912"/>
            <a:chOff x="0" y="0"/>
            <a:chExt cx="5895578" cy="5905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895579" cy="590550"/>
            </a:xfrm>
            <a:custGeom>
              <a:avLst/>
              <a:gdLst/>
              <a:ahLst/>
              <a:cxnLst/>
              <a:rect r="r" b="b" t="t" l="l"/>
              <a:pathLst>
                <a:path h="590550" w="5895579">
                  <a:moveTo>
                    <a:pt x="0" y="0"/>
                  </a:moveTo>
                  <a:lnTo>
                    <a:pt x="5895579" y="0"/>
                  </a:lnTo>
                  <a:lnTo>
                    <a:pt x="5895579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5895578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Why Agile for IndiaRide?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065395" y="7356574"/>
            <a:ext cx="7230516" cy="1360885"/>
            <a:chOff x="0" y="0"/>
            <a:chExt cx="9640688" cy="181451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640688" cy="1814513"/>
            </a:xfrm>
            <a:custGeom>
              <a:avLst/>
              <a:gdLst/>
              <a:ahLst/>
              <a:cxnLst/>
              <a:rect r="r" b="b" t="t" l="l"/>
              <a:pathLst>
                <a:path h="1814513" w="9640688">
                  <a:moveTo>
                    <a:pt x="0" y="0"/>
                  </a:moveTo>
                  <a:lnTo>
                    <a:pt x="9640688" y="0"/>
                  </a:lnTo>
                  <a:lnTo>
                    <a:pt x="964068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85725"/>
              <a:ext cx="9640688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Allows continuous improvements based on real-time user feedback. Enables quick adaptation to changing market needs.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69912" y="762000"/>
            <a:ext cx="9742885" cy="865882"/>
            <a:chOff x="0" y="0"/>
            <a:chExt cx="12990513" cy="11545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990513" cy="1154510"/>
            </a:xfrm>
            <a:custGeom>
              <a:avLst/>
              <a:gdLst/>
              <a:ahLst/>
              <a:cxnLst/>
              <a:rect r="r" b="b" t="t" l="l"/>
              <a:pathLst>
                <a:path h="1154510" w="12990513">
                  <a:moveTo>
                    <a:pt x="0" y="0"/>
                  </a:moveTo>
                  <a:lnTo>
                    <a:pt x="12990513" y="0"/>
                  </a:lnTo>
                  <a:lnTo>
                    <a:pt x="12990513" y="1154510"/>
                  </a:lnTo>
                  <a:lnTo>
                    <a:pt x="0" y="11545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2990513" cy="121166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12"/>
                </a:lnSpc>
              </a:pPr>
              <a:r>
                <a:rPr lang="en-US" sz="5437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Agile Development Process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124950" y="2182118"/>
            <a:ext cx="38100" cy="7343626"/>
            <a:chOff x="0" y="0"/>
            <a:chExt cx="50800" cy="979150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800" cy="9791446"/>
            </a:xfrm>
            <a:custGeom>
              <a:avLst/>
              <a:gdLst/>
              <a:ahLst/>
              <a:cxnLst/>
              <a:rect r="r" b="b" t="t" l="l"/>
              <a:pathLst>
                <a:path h="9791446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9766046"/>
                  </a:lnTo>
                  <a:cubicBezTo>
                    <a:pt x="50800" y="9780015"/>
                    <a:pt x="39370" y="9791446"/>
                    <a:pt x="25400" y="9791446"/>
                  </a:cubicBezTo>
                  <a:cubicBezTo>
                    <a:pt x="11430" y="9791446"/>
                    <a:pt x="0" y="9780015"/>
                    <a:pt x="0" y="9766046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900466" y="2786360"/>
            <a:ext cx="969913" cy="38100"/>
            <a:chOff x="0" y="0"/>
            <a:chExt cx="1293217" cy="50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832280" y="2493764"/>
            <a:ext cx="623441" cy="623441"/>
            <a:chOff x="0" y="0"/>
            <a:chExt cx="831255" cy="83125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55372"/>
                  </a:moveTo>
                  <a:cubicBezTo>
                    <a:pt x="0" y="24765"/>
                    <a:pt x="24765" y="0"/>
                    <a:pt x="55372" y="0"/>
                  </a:cubicBezTo>
                  <a:lnTo>
                    <a:pt x="775843" y="0"/>
                  </a:lnTo>
                  <a:cubicBezTo>
                    <a:pt x="806450" y="0"/>
                    <a:pt x="831215" y="24765"/>
                    <a:pt x="831215" y="55372"/>
                  </a:cubicBezTo>
                  <a:lnTo>
                    <a:pt x="831215" y="775843"/>
                  </a:lnTo>
                  <a:cubicBezTo>
                    <a:pt x="831215" y="806450"/>
                    <a:pt x="806450" y="831215"/>
                    <a:pt x="775843" y="831215"/>
                  </a:cubicBezTo>
                  <a:lnTo>
                    <a:pt x="55372" y="831215"/>
                  </a:lnTo>
                  <a:cubicBezTo>
                    <a:pt x="24765" y="831215"/>
                    <a:pt x="0" y="806450"/>
                    <a:pt x="0" y="775843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055969" y="2597646"/>
            <a:ext cx="175915" cy="415678"/>
            <a:chOff x="0" y="0"/>
            <a:chExt cx="234553" cy="55423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4553" cy="554237"/>
            </a:xfrm>
            <a:custGeom>
              <a:avLst/>
              <a:gdLst/>
              <a:ahLst/>
              <a:cxnLst/>
              <a:rect r="r" b="b" t="t" l="l"/>
              <a:pathLst>
                <a:path h="554237" w="234553">
                  <a:moveTo>
                    <a:pt x="0" y="0"/>
                  </a:moveTo>
                  <a:lnTo>
                    <a:pt x="234553" y="0"/>
                  </a:lnTo>
                  <a:lnTo>
                    <a:pt x="234553" y="554237"/>
                  </a:lnTo>
                  <a:lnTo>
                    <a:pt x="0" y="5542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38100"/>
              <a:ext cx="234553" cy="5161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50"/>
                </a:lnSpc>
              </a:pPr>
              <a:r>
                <a:rPr lang="en-US" sz="32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1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155876" y="2459236"/>
            <a:ext cx="3463975" cy="433090"/>
            <a:chOff x="0" y="0"/>
            <a:chExt cx="4618633" cy="57745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618633" cy="577453"/>
            </a:xfrm>
            <a:custGeom>
              <a:avLst/>
              <a:gdLst/>
              <a:ahLst/>
              <a:cxnLst/>
              <a:rect r="r" b="b" t="t" l="l"/>
              <a:pathLst>
                <a:path h="577453" w="4618633">
                  <a:moveTo>
                    <a:pt x="0" y="0"/>
                  </a:moveTo>
                  <a:lnTo>
                    <a:pt x="4618633" y="0"/>
                  </a:lnTo>
                  <a:lnTo>
                    <a:pt x="4618633" y="577453"/>
                  </a:lnTo>
                  <a:lnTo>
                    <a:pt x="0" y="5774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4618633" cy="6060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374"/>
                </a:lnSpc>
              </a:pPr>
              <a:r>
                <a:rPr lang="en-US" sz="26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Sprint 1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69912" y="3058566"/>
            <a:ext cx="6649939" cy="443359"/>
            <a:chOff x="0" y="0"/>
            <a:chExt cx="8866585" cy="59114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866585" cy="591145"/>
            </a:xfrm>
            <a:custGeom>
              <a:avLst/>
              <a:gdLst/>
              <a:ahLst/>
              <a:cxnLst/>
              <a:rect r="r" b="b" t="t" l="l"/>
              <a:pathLst>
                <a:path h="591145" w="8866585">
                  <a:moveTo>
                    <a:pt x="0" y="0"/>
                  </a:moveTo>
                  <a:lnTo>
                    <a:pt x="8866585" y="0"/>
                  </a:lnTo>
                  <a:lnTo>
                    <a:pt x="8866585" y="591145"/>
                  </a:lnTo>
                  <a:lnTo>
                    <a:pt x="0" y="5911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85725"/>
              <a:ext cx="8866585" cy="6768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437"/>
                </a:lnSpc>
              </a:pPr>
              <a:r>
                <a:rPr lang="en-US" sz="2125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UI/UX design, database setup.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17620" y="4171950"/>
            <a:ext cx="969913" cy="38100"/>
            <a:chOff x="0" y="0"/>
            <a:chExt cx="1293217" cy="50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8832280" y="3879354"/>
            <a:ext cx="623441" cy="623441"/>
            <a:chOff x="0" y="0"/>
            <a:chExt cx="831255" cy="83125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55372"/>
                  </a:moveTo>
                  <a:cubicBezTo>
                    <a:pt x="0" y="24765"/>
                    <a:pt x="24765" y="0"/>
                    <a:pt x="55372" y="0"/>
                  </a:cubicBezTo>
                  <a:lnTo>
                    <a:pt x="775843" y="0"/>
                  </a:lnTo>
                  <a:cubicBezTo>
                    <a:pt x="806450" y="0"/>
                    <a:pt x="831215" y="24765"/>
                    <a:pt x="831215" y="55372"/>
                  </a:cubicBezTo>
                  <a:lnTo>
                    <a:pt x="831215" y="775843"/>
                  </a:lnTo>
                  <a:cubicBezTo>
                    <a:pt x="831215" y="806450"/>
                    <a:pt x="806450" y="831215"/>
                    <a:pt x="775843" y="831215"/>
                  </a:cubicBezTo>
                  <a:lnTo>
                    <a:pt x="55372" y="831215"/>
                  </a:lnTo>
                  <a:cubicBezTo>
                    <a:pt x="24765" y="831215"/>
                    <a:pt x="0" y="806450"/>
                    <a:pt x="0" y="775843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9014445" y="3983236"/>
            <a:ext cx="258961" cy="415678"/>
            <a:chOff x="0" y="0"/>
            <a:chExt cx="345282" cy="55423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345282" cy="554237"/>
            </a:xfrm>
            <a:custGeom>
              <a:avLst/>
              <a:gdLst/>
              <a:ahLst/>
              <a:cxnLst/>
              <a:rect r="r" b="b" t="t" l="l"/>
              <a:pathLst>
                <a:path h="554237" w="345282">
                  <a:moveTo>
                    <a:pt x="0" y="0"/>
                  </a:moveTo>
                  <a:lnTo>
                    <a:pt x="345282" y="0"/>
                  </a:lnTo>
                  <a:lnTo>
                    <a:pt x="345282" y="554237"/>
                  </a:lnTo>
                  <a:lnTo>
                    <a:pt x="0" y="5542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38100"/>
              <a:ext cx="345282" cy="5161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50"/>
                </a:lnSpc>
              </a:pPr>
              <a:r>
                <a:rPr lang="en-US" sz="32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2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0668149" y="3844826"/>
            <a:ext cx="3463975" cy="433090"/>
            <a:chOff x="0" y="0"/>
            <a:chExt cx="4618633" cy="577453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618633" cy="577453"/>
            </a:xfrm>
            <a:custGeom>
              <a:avLst/>
              <a:gdLst/>
              <a:ahLst/>
              <a:cxnLst/>
              <a:rect r="r" b="b" t="t" l="l"/>
              <a:pathLst>
                <a:path h="577453" w="4618633">
                  <a:moveTo>
                    <a:pt x="0" y="0"/>
                  </a:moveTo>
                  <a:lnTo>
                    <a:pt x="4618633" y="0"/>
                  </a:lnTo>
                  <a:lnTo>
                    <a:pt x="4618633" y="577453"/>
                  </a:lnTo>
                  <a:lnTo>
                    <a:pt x="0" y="5774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4618633" cy="6060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Sprint 2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0668149" y="4444156"/>
            <a:ext cx="6649939" cy="886718"/>
            <a:chOff x="0" y="0"/>
            <a:chExt cx="8866585" cy="118229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866585" cy="1182290"/>
            </a:xfrm>
            <a:custGeom>
              <a:avLst/>
              <a:gdLst/>
              <a:ahLst/>
              <a:cxnLst/>
              <a:rect r="r" b="b" t="t" l="l"/>
              <a:pathLst>
                <a:path h="1182290" w="8866585">
                  <a:moveTo>
                    <a:pt x="0" y="0"/>
                  </a:moveTo>
                  <a:lnTo>
                    <a:pt x="8866585" y="0"/>
                  </a:lnTo>
                  <a:lnTo>
                    <a:pt x="8866585" y="1182290"/>
                  </a:lnTo>
                  <a:lnTo>
                    <a:pt x="0" y="118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8866585" cy="12680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User authentication, vehicle listing, and booking system.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7900466" y="5418981"/>
            <a:ext cx="969913" cy="38100"/>
            <a:chOff x="0" y="0"/>
            <a:chExt cx="1293217" cy="50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8832280" y="5126385"/>
            <a:ext cx="623441" cy="623441"/>
            <a:chOff x="0" y="0"/>
            <a:chExt cx="831255" cy="83125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55372"/>
                  </a:moveTo>
                  <a:cubicBezTo>
                    <a:pt x="0" y="24765"/>
                    <a:pt x="24765" y="0"/>
                    <a:pt x="55372" y="0"/>
                  </a:cubicBezTo>
                  <a:lnTo>
                    <a:pt x="775843" y="0"/>
                  </a:lnTo>
                  <a:cubicBezTo>
                    <a:pt x="806450" y="0"/>
                    <a:pt x="831215" y="24765"/>
                    <a:pt x="831215" y="55372"/>
                  </a:cubicBezTo>
                  <a:lnTo>
                    <a:pt x="831215" y="775843"/>
                  </a:lnTo>
                  <a:cubicBezTo>
                    <a:pt x="831215" y="806450"/>
                    <a:pt x="806450" y="831215"/>
                    <a:pt x="775843" y="831215"/>
                  </a:cubicBezTo>
                  <a:lnTo>
                    <a:pt x="55372" y="831215"/>
                  </a:lnTo>
                  <a:cubicBezTo>
                    <a:pt x="24765" y="831215"/>
                    <a:pt x="0" y="806450"/>
                    <a:pt x="0" y="775843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9015040" y="5230266"/>
            <a:ext cx="257770" cy="415678"/>
            <a:chOff x="0" y="0"/>
            <a:chExt cx="343693" cy="554237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343693" cy="554237"/>
            </a:xfrm>
            <a:custGeom>
              <a:avLst/>
              <a:gdLst/>
              <a:ahLst/>
              <a:cxnLst/>
              <a:rect r="r" b="b" t="t" l="l"/>
              <a:pathLst>
                <a:path h="554237" w="343693">
                  <a:moveTo>
                    <a:pt x="0" y="0"/>
                  </a:moveTo>
                  <a:lnTo>
                    <a:pt x="343693" y="0"/>
                  </a:lnTo>
                  <a:lnTo>
                    <a:pt x="343693" y="554237"/>
                  </a:lnTo>
                  <a:lnTo>
                    <a:pt x="0" y="5542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38100"/>
              <a:ext cx="343693" cy="5161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50"/>
                </a:lnSpc>
              </a:pPr>
              <a:r>
                <a:rPr lang="en-US" sz="32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3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4155876" y="5091856"/>
            <a:ext cx="3463975" cy="433090"/>
            <a:chOff x="0" y="0"/>
            <a:chExt cx="4618633" cy="577453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4618633" cy="577453"/>
            </a:xfrm>
            <a:custGeom>
              <a:avLst/>
              <a:gdLst/>
              <a:ahLst/>
              <a:cxnLst/>
              <a:rect r="r" b="b" t="t" l="l"/>
              <a:pathLst>
                <a:path h="577453" w="4618633">
                  <a:moveTo>
                    <a:pt x="0" y="0"/>
                  </a:moveTo>
                  <a:lnTo>
                    <a:pt x="4618633" y="0"/>
                  </a:lnTo>
                  <a:lnTo>
                    <a:pt x="4618633" y="577453"/>
                  </a:lnTo>
                  <a:lnTo>
                    <a:pt x="0" y="5774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28575"/>
              <a:ext cx="4618633" cy="6060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374"/>
                </a:lnSpc>
              </a:pPr>
              <a:r>
                <a:rPr lang="en-US" sz="26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Sprint 3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969912" y="5691188"/>
            <a:ext cx="6649939" cy="443359"/>
            <a:chOff x="0" y="0"/>
            <a:chExt cx="8866585" cy="591145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8866585" cy="591145"/>
            </a:xfrm>
            <a:custGeom>
              <a:avLst/>
              <a:gdLst/>
              <a:ahLst/>
              <a:cxnLst/>
              <a:rect r="r" b="b" t="t" l="l"/>
              <a:pathLst>
                <a:path h="591145" w="8866585">
                  <a:moveTo>
                    <a:pt x="0" y="0"/>
                  </a:moveTo>
                  <a:lnTo>
                    <a:pt x="8866585" y="0"/>
                  </a:lnTo>
                  <a:lnTo>
                    <a:pt x="8866585" y="591145"/>
                  </a:lnTo>
                  <a:lnTo>
                    <a:pt x="0" y="5911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85725"/>
              <a:ext cx="8866585" cy="6768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437"/>
                </a:lnSpc>
              </a:pPr>
              <a:r>
                <a:rPr lang="en-US" sz="2125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Payment gateway integration, security verification.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9417620" y="6666011"/>
            <a:ext cx="969913" cy="38100"/>
            <a:chOff x="0" y="0"/>
            <a:chExt cx="1293217" cy="5080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51" id="51"/>
          <p:cNvGrpSpPr/>
          <p:nvPr/>
        </p:nvGrpSpPr>
        <p:grpSpPr>
          <a:xfrm rot="0">
            <a:off x="8832280" y="6373416"/>
            <a:ext cx="623441" cy="623441"/>
            <a:chOff x="0" y="0"/>
            <a:chExt cx="831255" cy="831255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55372"/>
                  </a:moveTo>
                  <a:cubicBezTo>
                    <a:pt x="0" y="24765"/>
                    <a:pt x="24765" y="0"/>
                    <a:pt x="55372" y="0"/>
                  </a:cubicBezTo>
                  <a:lnTo>
                    <a:pt x="775843" y="0"/>
                  </a:lnTo>
                  <a:cubicBezTo>
                    <a:pt x="806450" y="0"/>
                    <a:pt x="831215" y="24765"/>
                    <a:pt x="831215" y="55372"/>
                  </a:cubicBezTo>
                  <a:lnTo>
                    <a:pt x="831215" y="775843"/>
                  </a:lnTo>
                  <a:cubicBezTo>
                    <a:pt x="831215" y="806450"/>
                    <a:pt x="806450" y="831215"/>
                    <a:pt x="775843" y="831215"/>
                  </a:cubicBezTo>
                  <a:lnTo>
                    <a:pt x="55372" y="831215"/>
                  </a:lnTo>
                  <a:cubicBezTo>
                    <a:pt x="24765" y="831215"/>
                    <a:pt x="0" y="806450"/>
                    <a:pt x="0" y="775843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53" id="53"/>
          <p:cNvGrpSpPr/>
          <p:nvPr/>
        </p:nvGrpSpPr>
        <p:grpSpPr>
          <a:xfrm rot="0">
            <a:off x="9008492" y="6477297"/>
            <a:ext cx="271016" cy="415678"/>
            <a:chOff x="0" y="0"/>
            <a:chExt cx="361355" cy="554237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361355" cy="554237"/>
            </a:xfrm>
            <a:custGeom>
              <a:avLst/>
              <a:gdLst/>
              <a:ahLst/>
              <a:cxnLst/>
              <a:rect r="r" b="b" t="t" l="l"/>
              <a:pathLst>
                <a:path h="554237" w="361355">
                  <a:moveTo>
                    <a:pt x="0" y="0"/>
                  </a:moveTo>
                  <a:lnTo>
                    <a:pt x="361355" y="0"/>
                  </a:lnTo>
                  <a:lnTo>
                    <a:pt x="361355" y="554237"/>
                  </a:lnTo>
                  <a:lnTo>
                    <a:pt x="0" y="5542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5" id="55"/>
            <p:cNvSpPr txBox="true"/>
            <p:nvPr/>
          </p:nvSpPr>
          <p:spPr>
            <a:xfrm>
              <a:off x="0" y="38100"/>
              <a:ext cx="361355" cy="5161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50"/>
                </a:lnSpc>
              </a:pPr>
              <a:r>
                <a:rPr lang="en-US" sz="32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4</a:t>
              </a:r>
            </a:p>
          </p:txBody>
        </p:sp>
      </p:grpSp>
      <p:grpSp>
        <p:nvGrpSpPr>
          <p:cNvPr name="Group 56" id="56"/>
          <p:cNvGrpSpPr/>
          <p:nvPr/>
        </p:nvGrpSpPr>
        <p:grpSpPr>
          <a:xfrm rot="0">
            <a:off x="10668149" y="6338888"/>
            <a:ext cx="3463975" cy="433090"/>
            <a:chOff x="0" y="0"/>
            <a:chExt cx="4618633" cy="577453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4618633" cy="577453"/>
            </a:xfrm>
            <a:custGeom>
              <a:avLst/>
              <a:gdLst/>
              <a:ahLst/>
              <a:cxnLst/>
              <a:rect r="r" b="b" t="t" l="l"/>
              <a:pathLst>
                <a:path h="577453" w="4618633">
                  <a:moveTo>
                    <a:pt x="0" y="0"/>
                  </a:moveTo>
                  <a:lnTo>
                    <a:pt x="4618633" y="0"/>
                  </a:lnTo>
                  <a:lnTo>
                    <a:pt x="4618633" y="577453"/>
                  </a:lnTo>
                  <a:lnTo>
                    <a:pt x="0" y="5774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0" y="-28575"/>
              <a:ext cx="4618633" cy="6060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Sprint 4</a:t>
              </a:r>
            </a:p>
          </p:txBody>
        </p:sp>
      </p:grpSp>
      <p:grpSp>
        <p:nvGrpSpPr>
          <p:cNvPr name="Group 59" id="59"/>
          <p:cNvGrpSpPr/>
          <p:nvPr/>
        </p:nvGrpSpPr>
        <p:grpSpPr>
          <a:xfrm rot="0">
            <a:off x="10668149" y="6938219"/>
            <a:ext cx="6649939" cy="443359"/>
            <a:chOff x="0" y="0"/>
            <a:chExt cx="8866585" cy="591145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8866585" cy="591145"/>
            </a:xfrm>
            <a:custGeom>
              <a:avLst/>
              <a:gdLst/>
              <a:ahLst/>
              <a:cxnLst/>
              <a:rect r="r" b="b" t="t" l="l"/>
              <a:pathLst>
                <a:path h="591145" w="8866585">
                  <a:moveTo>
                    <a:pt x="0" y="0"/>
                  </a:moveTo>
                  <a:lnTo>
                    <a:pt x="8866585" y="0"/>
                  </a:lnTo>
                  <a:lnTo>
                    <a:pt x="8866585" y="591145"/>
                  </a:lnTo>
                  <a:lnTo>
                    <a:pt x="0" y="5911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1" id="61"/>
            <p:cNvSpPr txBox="true"/>
            <p:nvPr/>
          </p:nvSpPr>
          <p:spPr>
            <a:xfrm>
              <a:off x="0" y="-85725"/>
              <a:ext cx="8866585" cy="6768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Notifications, reviews, and ratings system.</a:t>
              </a: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7900466" y="7913042"/>
            <a:ext cx="969913" cy="38100"/>
            <a:chOff x="0" y="0"/>
            <a:chExt cx="1293217" cy="50800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3F3F44"/>
            </a:solidFill>
          </p:spPr>
        </p:sp>
      </p:grpSp>
      <p:grpSp>
        <p:nvGrpSpPr>
          <p:cNvPr name="Group 64" id="64"/>
          <p:cNvGrpSpPr/>
          <p:nvPr/>
        </p:nvGrpSpPr>
        <p:grpSpPr>
          <a:xfrm rot="0">
            <a:off x="8832280" y="7620446"/>
            <a:ext cx="623441" cy="623441"/>
            <a:chOff x="0" y="0"/>
            <a:chExt cx="831255" cy="831255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55372"/>
                  </a:moveTo>
                  <a:cubicBezTo>
                    <a:pt x="0" y="24765"/>
                    <a:pt x="24765" y="0"/>
                    <a:pt x="55372" y="0"/>
                  </a:cubicBezTo>
                  <a:lnTo>
                    <a:pt x="775843" y="0"/>
                  </a:lnTo>
                  <a:cubicBezTo>
                    <a:pt x="806450" y="0"/>
                    <a:pt x="831215" y="24765"/>
                    <a:pt x="831215" y="55372"/>
                  </a:cubicBezTo>
                  <a:lnTo>
                    <a:pt x="831215" y="775843"/>
                  </a:lnTo>
                  <a:cubicBezTo>
                    <a:pt x="831215" y="806450"/>
                    <a:pt x="806450" y="831215"/>
                    <a:pt x="775843" y="831215"/>
                  </a:cubicBezTo>
                  <a:lnTo>
                    <a:pt x="55372" y="831215"/>
                  </a:lnTo>
                  <a:cubicBezTo>
                    <a:pt x="24765" y="831215"/>
                    <a:pt x="0" y="806450"/>
                    <a:pt x="0" y="775843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66" id="66"/>
          <p:cNvGrpSpPr/>
          <p:nvPr/>
        </p:nvGrpSpPr>
        <p:grpSpPr>
          <a:xfrm rot="0">
            <a:off x="8922692" y="7629990"/>
            <a:ext cx="404516" cy="642305"/>
            <a:chOff x="0" y="0"/>
            <a:chExt cx="349052" cy="554237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349052" cy="554237"/>
            </a:xfrm>
            <a:custGeom>
              <a:avLst/>
              <a:gdLst/>
              <a:ahLst/>
              <a:cxnLst/>
              <a:rect r="r" b="b" t="t" l="l"/>
              <a:pathLst>
                <a:path h="554237" w="349052">
                  <a:moveTo>
                    <a:pt x="0" y="0"/>
                  </a:moveTo>
                  <a:lnTo>
                    <a:pt x="349052" y="0"/>
                  </a:lnTo>
                  <a:lnTo>
                    <a:pt x="349052" y="554237"/>
                  </a:lnTo>
                  <a:lnTo>
                    <a:pt x="0" y="5542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8" id="68"/>
            <p:cNvSpPr txBox="true"/>
            <p:nvPr/>
          </p:nvSpPr>
          <p:spPr>
            <a:xfrm>
              <a:off x="0" y="38100"/>
              <a:ext cx="349052" cy="5161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50"/>
                </a:lnSpc>
              </a:pPr>
              <a:r>
                <a:rPr lang="en-US" sz="32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5</a:t>
              </a:r>
            </a:p>
          </p:txBody>
        </p:sp>
      </p:grpSp>
      <p:grpSp>
        <p:nvGrpSpPr>
          <p:cNvPr name="Group 69" id="69"/>
          <p:cNvGrpSpPr/>
          <p:nvPr/>
        </p:nvGrpSpPr>
        <p:grpSpPr>
          <a:xfrm rot="0">
            <a:off x="4155876" y="7585919"/>
            <a:ext cx="3463975" cy="433090"/>
            <a:chOff x="0" y="0"/>
            <a:chExt cx="4618633" cy="577453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4618633" cy="577453"/>
            </a:xfrm>
            <a:custGeom>
              <a:avLst/>
              <a:gdLst/>
              <a:ahLst/>
              <a:cxnLst/>
              <a:rect r="r" b="b" t="t" l="l"/>
              <a:pathLst>
                <a:path h="577453" w="4618633">
                  <a:moveTo>
                    <a:pt x="0" y="0"/>
                  </a:moveTo>
                  <a:lnTo>
                    <a:pt x="4618633" y="0"/>
                  </a:lnTo>
                  <a:lnTo>
                    <a:pt x="4618633" y="577453"/>
                  </a:lnTo>
                  <a:lnTo>
                    <a:pt x="0" y="5774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1" id="71"/>
            <p:cNvSpPr txBox="true"/>
            <p:nvPr/>
          </p:nvSpPr>
          <p:spPr>
            <a:xfrm>
              <a:off x="0" y="-28575"/>
              <a:ext cx="4618633" cy="6060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374"/>
                </a:lnSpc>
              </a:pPr>
              <a:r>
                <a:rPr lang="en-US" sz="26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Sprint 5</a:t>
              </a:r>
            </a:p>
          </p:txBody>
        </p:sp>
      </p:grpSp>
      <p:grpSp>
        <p:nvGrpSpPr>
          <p:cNvPr name="Group 72" id="72"/>
          <p:cNvGrpSpPr/>
          <p:nvPr/>
        </p:nvGrpSpPr>
        <p:grpSpPr>
          <a:xfrm rot="0">
            <a:off x="969912" y="8185249"/>
            <a:ext cx="6649939" cy="443359"/>
            <a:chOff x="0" y="0"/>
            <a:chExt cx="8866585" cy="591145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8866585" cy="591145"/>
            </a:xfrm>
            <a:custGeom>
              <a:avLst/>
              <a:gdLst/>
              <a:ahLst/>
              <a:cxnLst/>
              <a:rect r="r" b="b" t="t" l="l"/>
              <a:pathLst>
                <a:path h="591145" w="8866585">
                  <a:moveTo>
                    <a:pt x="0" y="0"/>
                  </a:moveTo>
                  <a:lnTo>
                    <a:pt x="8866585" y="0"/>
                  </a:lnTo>
                  <a:lnTo>
                    <a:pt x="8866585" y="591145"/>
                  </a:lnTo>
                  <a:lnTo>
                    <a:pt x="0" y="5911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4" id="74"/>
            <p:cNvSpPr txBox="true"/>
            <p:nvPr/>
          </p:nvSpPr>
          <p:spPr>
            <a:xfrm>
              <a:off x="0" y="-85725"/>
              <a:ext cx="8866585" cy="6768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437"/>
                </a:lnSpc>
              </a:pPr>
              <a:r>
                <a:rPr lang="en-US" sz="2125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Performance optimization and cloud deployment.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" t="0" r="-1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92238" y="4663529"/>
            <a:ext cx="14151025" cy="885974"/>
            <a:chOff x="0" y="0"/>
            <a:chExt cx="18868033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868033" cy="1181298"/>
            </a:xfrm>
            <a:custGeom>
              <a:avLst/>
              <a:gdLst/>
              <a:ahLst/>
              <a:cxnLst/>
              <a:rect r="r" b="b" t="t" l="l"/>
              <a:pathLst>
                <a:path h="1181298" w="18868033">
                  <a:moveTo>
                    <a:pt x="0" y="0"/>
                  </a:moveTo>
                  <a:lnTo>
                    <a:pt x="18868033" y="0"/>
                  </a:lnTo>
                  <a:lnTo>
                    <a:pt x="18868033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8868033" cy="12384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User Stories &amp; Requirements Gathering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5974705"/>
            <a:ext cx="8010079" cy="3192810"/>
            <a:chOff x="0" y="0"/>
            <a:chExt cx="10680105" cy="425708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680065" cy="4257040"/>
            </a:xfrm>
            <a:custGeom>
              <a:avLst/>
              <a:gdLst/>
              <a:ahLst/>
              <a:cxnLst/>
              <a:rect r="r" b="b" t="t" l="l"/>
              <a:pathLst>
                <a:path h="4257040" w="1068006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0623423" y="0"/>
                  </a:lnTo>
                  <a:cubicBezTo>
                    <a:pt x="10654792" y="0"/>
                    <a:pt x="10680065" y="25400"/>
                    <a:pt x="10680065" y="56642"/>
                  </a:cubicBezTo>
                  <a:lnTo>
                    <a:pt x="10680065" y="4200398"/>
                  </a:lnTo>
                  <a:cubicBezTo>
                    <a:pt x="10680065" y="4231767"/>
                    <a:pt x="10654665" y="4257040"/>
                    <a:pt x="10623423" y="4257040"/>
                  </a:cubicBezTo>
                  <a:lnTo>
                    <a:pt x="56642" y="4257040"/>
                  </a:lnTo>
                  <a:cubicBezTo>
                    <a:pt x="25400" y="4257040"/>
                    <a:pt x="0" y="4231640"/>
                    <a:pt x="0" y="4200398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75755" y="6258222"/>
            <a:ext cx="3544044" cy="442912"/>
            <a:chOff x="0" y="0"/>
            <a:chExt cx="4725392" cy="5905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Renters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75755" y="6871246"/>
            <a:ext cx="7443044" cy="453629"/>
            <a:chOff x="0" y="0"/>
            <a:chExt cx="9924058" cy="60483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924059" cy="604838"/>
            </a:xfrm>
            <a:custGeom>
              <a:avLst/>
              <a:gdLst/>
              <a:ahLst/>
              <a:cxnLst/>
              <a:rect r="r" b="b" t="t" l="l"/>
              <a:pathLst>
                <a:path h="604838" w="9924059">
                  <a:moveTo>
                    <a:pt x="0" y="0"/>
                  </a:moveTo>
                  <a:lnTo>
                    <a:pt x="9924059" y="0"/>
                  </a:lnTo>
                  <a:lnTo>
                    <a:pt x="992405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85725"/>
              <a:ext cx="992405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Search for available vehicles by location.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75755" y="7423994"/>
            <a:ext cx="7443044" cy="453629"/>
            <a:chOff x="0" y="0"/>
            <a:chExt cx="9924058" cy="60483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924059" cy="604838"/>
            </a:xfrm>
            <a:custGeom>
              <a:avLst/>
              <a:gdLst/>
              <a:ahLst/>
              <a:cxnLst/>
              <a:rect r="r" b="b" t="t" l="l"/>
              <a:pathLst>
                <a:path h="604838" w="9924059">
                  <a:moveTo>
                    <a:pt x="0" y="0"/>
                  </a:moveTo>
                  <a:lnTo>
                    <a:pt x="9924059" y="0"/>
                  </a:lnTo>
                  <a:lnTo>
                    <a:pt x="992405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85725"/>
              <a:ext cx="992405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Book a vehicle for specific dates.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75755" y="7976741"/>
            <a:ext cx="7443044" cy="907256"/>
            <a:chOff x="0" y="0"/>
            <a:chExt cx="9924058" cy="120967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924059" cy="1209675"/>
            </a:xfrm>
            <a:custGeom>
              <a:avLst/>
              <a:gdLst/>
              <a:ahLst/>
              <a:cxnLst/>
              <a:rect r="r" b="b" t="t" l="l"/>
              <a:pathLst>
                <a:path h="1209675" w="9924059">
                  <a:moveTo>
                    <a:pt x="0" y="0"/>
                  </a:moveTo>
                  <a:lnTo>
                    <a:pt x="9924059" y="0"/>
                  </a:lnTo>
                  <a:lnTo>
                    <a:pt x="992405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85725"/>
              <a:ext cx="992405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See detailed information about a vehicle before booking.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285834" y="5974705"/>
            <a:ext cx="8010079" cy="3192810"/>
            <a:chOff x="0" y="0"/>
            <a:chExt cx="10680105" cy="425708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680065" cy="4257040"/>
            </a:xfrm>
            <a:custGeom>
              <a:avLst/>
              <a:gdLst/>
              <a:ahLst/>
              <a:cxnLst/>
              <a:rect r="r" b="b" t="t" l="l"/>
              <a:pathLst>
                <a:path h="4257040" w="1068006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0623423" y="0"/>
                  </a:lnTo>
                  <a:cubicBezTo>
                    <a:pt x="10654792" y="0"/>
                    <a:pt x="10680065" y="25400"/>
                    <a:pt x="10680065" y="56642"/>
                  </a:cubicBezTo>
                  <a:lnTo>
                    <a:pt x="10680065" y="4200398"/>
                  </a:lnTo>
                  <a:cubicBezTo>
                    <a:pt x="10680065" y="4231767"/>
                    <a:pt x="10654665" y="4257040"/>
                    <a:pt x="10623423" y="4257040"/>
                  </a:cubicBezTo>
                  <a:lnTo>
                    <a:pt x="56642" y="4257040"/>
                  </a:lnTo>
                  <a:cubicBezTo>
                    <a:pt x="25400" y="4257040"/>
                    <a:pt x="0" y="4231640"/>
                    <a:pt x="0" y="4200398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9569351" y="6258222"/>
            <a:ext cx="3544044" cy="442912"/>
            <a:chOff x="0" y="0"/>
            <a:chExt cx="4725392" cy="59055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Owners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569351" y="6871246"/>
            <a:ext cx="7443044" cy="453629"/>
            <a:chOff x="0" y="0"/>
            <a:chExt cx="9924058" cy="60483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9924059" cy="604838"/>
            </a:xfrm>
            <a:custGeom>
              <a:avLst/>
              <a:gdLst/>
              <a:ahLst/>
              <a:cxnLst/>
              <a:rect r="r" b="b" t="t" l="l"/>
              <a:pathLst>
                <a:path h="604838" w="9924059">
                  <a:moveTo>
                    <a:pt x="0" y="0"/>
                  </a:moveTo>
                  <a:lnTo>
                    <a:pt x="9924059" y="0"/>
                  </a:lnTo>
                  <a:lnTo>
                    <a:pt x="992405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85725"/>
              <a:ext cx="992405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Register and create an account.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9569351" y="7423994"/>
            <a:ext cx="7443044" cy="453629"/>
            <a:chOff x="0" y="0"/>
            <a:chExt cx="9924058" cy="60483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9924059" cy="604838"/>
            </a:xfrm>
            <a:custGeom>
              <a:avLst/>
              <a:gdLst/>
              <a:ahLst/>
              <a:cxnLst/>
              <a:rect r="r" b="b" t="t" l="l"/>
              <a:pathLst>
                <a:path h="604838" w="9924059">
                  <a:moveTo>
                    <a:pt x="0" y="0"/>
                  </a:moveTo>
                  <a:lnTo>
                    <a:pt x="9924059" y="0"/>
                  </a:lnTo>
                  <a:lnTo>
                    <a:pt x="992405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85725"/>
              <a:ext cx="992405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Add, update, and remove vehicle listings.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>
            <a:hlinkClick r:id="rId5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686495"/>
          </a:xfrm>
          <a:custGeom>
            <a:avLst/>
            <a:gdLst/>
            <a:ahLst/>
            <a:cxnLst/>
            <a:rect r="r" b="b" t="t" l="l"/>
            <a:pathLst>
              <a:path h="10686495" w="6858000">
                <a:moveTo>
                  <a:pt x="0" y="0"/>
                </a:moveTo>
                <a:lnTo>
                  <a:pt x="6858000" y="0"/>
                </a:lnTo>
                <a:lnTo>
                  <a:pt x="6858000" y="10686495"/>
                </a:lnTo>
                <a:lnTo>
                  <a:pt x="0" y="106864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941" t="0" r="-1941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1107132"/>
            <a:ext cx="9445526" cy="2025700"/>
            <a:chOff x="0" y="0"/>
            <a:chExt cx="12594035" cy="27009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700933"/>
            </a:xfrm>
            <a:custGeom>
              <a:avLst/>
              <a:gdLst/>
              <a:ahLst/>
              <a:cxnLst/>
              <a:rect r="r" b="b" t="t" l="l"/>
              <a:pathLst>
                <a:path h="2700933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700933"/>
                  </a:lnTo>
                  <a:lnTo>
                    <a:pt x="0" y="27009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2594035" cy="27580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System Architecture &amp; Technology Stack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992238" y="330428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92238" y="4296519"/>
            <a:ext cx="2864941" cy="442912"/>
            <a:chOff x="0" y="0"/>
            <a:chExt cx="3819922" cy="5905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819922" cy="590550"/>
            </a:xfrm>
            <a:custGeom>
              <a:avLst/>
              <a:gdLst/>
              <a:ahLst/>
              <a:cxnLst/>
              <a:rect r="r" b="b" t="t" l="l"/>
              <a:pathLst>
                <a:path h="590550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81992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Backend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92238" y="4909542"/>
            <a:ext cx="2864941" cy="453629"/>
            <a:chOff x="0" y="0"/>
            <a:chExt cx="3819922" cy="60483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819922" cy="604838"/>
            </a:xfrm>
            <a:custGeom>
              <a:avLst/>
              <a:gdLst/>
              <a:ahLst/>
              <a:cxnLst/>
              <a:rect r="r" b="b" t="t" l="l"/>
              <a:pathLst>
                <a:path h="604838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85725"/>
              <a:ext cx="3819922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Django</a:t>
              </a:r>
            </a:p>
          </p:txBody>
        </p:sp>
      </p:grpSp>
      <p:sp>
        <p:nvSpPr>
          <p:cNvPr name="Freeform 17" id="17" descr="preencoded.png"/>
          <p:cNvSpPr/>
          <p:nvPr/>
        </p:nvSpPr>
        <p:spPr>
          <a:xfrm flipH="false" flipV="false" rot="0">
            <a:off x="4282380" y="330428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4282380" y="4296519"/>
            <a:ext cx="2865090" cy="442912"/>
            <a:chOff x="0" y="0"/>
            <a:chExt cx="3820120" cy="5905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820120" cy="590550"/>
            </a:xfrm>
            <a:custGeom>
              <a:avLst/>
              <a:gdLst/>
              <a:ahLst/>
              <a:cxnLst/>
              <a:rect r="r" b="b" t="t" l="l"/>
              <a:pathLst>
                <a:path h="590550" w="3820120">
                  <a:moveTo>
                    <a:pt x="0" y="0"/>
                  </a:moveTo>
                  <a:lnTo>
                    <a:pt x="3820120" y="0"/>
                  </a:lnTo>
                  <a:lnTo>
                    <a:pt x="382012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820120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Frontend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4282380" y="4909542"/>
            <a:ext cx="2865090" cy="907256"/>
            <a:chOff x="0" y="0"/>
            <a:chExt cx="3820120" cy="12096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820120" cy="1209675"/>
            </a:xfrm>
            <a:custGeom>
              <a:avLst/>
              <a:gdLst/>
              <a:ahLst/>
              <a:cxnLst/>
              <a:rect r="r" b="b" t="t" l="l"/>
              <a:pathLst>
                <a:path h="1209675" w="3820120">
                  <a:moveTo>
                    <a:pt x="0" y="0"/>
                  </a:moveTo>
                  <a:lnTo>
                    <a:pt x="3820120" y="0"/>
                  </a:lnTo>
                  <a:lnTo>
                    <a:pt x="382012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85725"/>
              <a:ext cx="3820120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HTML, CSS, JavaScript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7572672" y="330428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7572672" y="4296519"/>
            <a:ext cx="2864941" cy="442912"/>
            <a:chOff x="0" y="0"/>
            <a:chExt cx="3819922" cy="59055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819922" cy="590550"/>
            </a:xfrm>
            <a:custGeom>
              <a:avLst/>
              <a:gdLst/>
              <a:ahLst/>
              <a:cxnLst/>
              <a:rect r="r" b="b" t="t" l="l"/>
              <a:pathLst>
                <a:path h="590550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381992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Database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7572672" y="4909542"/>
            <a:ext cx="2864941" cy="907256"/>
            <a:chOff x="0" y="0"/>
            <a:chExt cx="3819922" cy="120967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3819922" cy="1209675"/>
            </a:xfrm>
            <a:custGeom>
              <a:avLst/>
              <a:gdLst/>
              <a:ahLst/>
              <a:cxnLst/>
              <a:rect r="r" b="b" t="t" l="l"/>
              <a:pathLst>
                <a:path h="1209675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85725"/>
              <a:ext cx="3819922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PostgreSQL/MySQL &amp; MongoDB</a:t>
              </a:r>
            </a:p>
          </p:txBody>
        </p:sp>
      </p:grpSp>
      <p:sp>
        <p:nvSpPr>
          <p:cNvPr name="Freeform 31" id="31" descr="preencoded.png"/>
          <p:cNvSpPr/>
          <p:nvPr/>
        </p:nvSpPr>
        <p:spPr>
          <a:xfrm flipH="false" flipV="false" rot="0">
            <a:off x="992238" y="6667351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0">
            <a:off x="992238" y="7659589"/>
            <a:ext cx="2864941" cy="442912"/>
            <a:chOff x="0" y="0"/>
            <a:chExt cx="3819922" cy="59055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3819922" cy="590550"/>
            </a:xfrm>
            <a:custGeom>
              <a:avLst/>
              <a:gdLst/>
              <a:ahLst/>
              <a:cxnLst/>
              <a:rect r="r" b="b" t="t" l="l"/>
              <a:pathLst>
                <a:path h="590550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381992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Deployment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992238" y="8272611"/>
            <a:ext cx="2864941" cy="907256"/>
            <a:chOff x="0" y="0"/>
            <a:chExt cx="3819922" cy="1209675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3819922" cy="1209675"/>
            </a:xfrm>
            <a:custGeom>
              <a:avLst/>
              <a:gdLst/>
              <a:ahLst/>
              <a:cxnLst/>
              <a:rect r="r" b="b" t="t" l="l"/>
              <a:pathLst>
                <a:path h="1209675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85725"/>
              <a:ext cx="3819922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AWS/Azure with Docker &amp; Kubernetes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166021"/>
          </a:xfrm>
          <a:custGeom>
            <a:avLst/>
            <a:gdLst/>
            <a:ahLst/>
            <a:cxnLst/>
            <a:rect r="r" b="b" t="t" l="l"/>
            <a:pathLst>
              <a:path h="3166021" w="18288000">
                <a:moveTo>
                  <a:pt x="0" y="0"/>
                </a:moveTo>
                <a:lnTo>
                  <a:pt x="18288000" y="0"/>
                </a:lnTo>
                <a:lnTo>
                  <a:pt x="18288000" y="3166021"/>
                </a:lnTo>
                <a:lnTo>
                  <a:pt x="0" y="31660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8" t="0" r="-58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86420" y="3862536"/>
            <a:ext cx="10582572" cy="791468"/>
            <a:chOff x="0" y="0"/>
            <a:chExt cx="14110097" cy="10552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110097" cy="1055290"/>
            </a:xfrm>
            <a:custGeom>
              <a:avLst/>
              <a:gdLst/>
              <a:ahLst/>
              <a:cxnLst/>
              <a:rect r="r" b="b" t="t" l="l"/>
              <a:pathLst>
                <a:path h="1055290" w="14110097">
                  <a:moveTo>
                    <a:pt x="0" y="0"/>
                  </a:moveTo>
                  <a:lnTo>
                    <a:pt x="14110097" y="0"/>
                  </a:lnTo>
                  <a:lnTo>
                    <a:pt x="14110097" y="1055290"/>
                  </a:lnTo>
                  <a:lnTo>
                    <a:pt x="0" y="1055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4110097" cy="11029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187"/>
                </a:lnSpc>
              </a:pPr>
              <a:r>
                <a:rPr lang="en-US" sz="4937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Sprint Execution &amp; Collaboration</a:t>
              </a:r>
            </a:p>
          </p:txBody>
        </p:sp>
      </p:grpSp>
      <p:sp>
        <p:nvSpPr>
          <p:cNvPr name="Freeform 9" id="9" descr="preencoded.png"/>
          <p:cNvSpPr/>
          <p:nvPr/>
        </p:nvSpPr>
        <p:spPr>
          <a:xfrm flipH="false" flipV="false" rot="0">
            <a:off x="886420" y="5033814"/>
            <a:ext cx="1266379" cy="1519684"/>
          </a:xfrm>
          <a:custGeom>
            <a:avLst/>
            <a:gdLst/>
            <a:ahLst/>
            <a:cxnLst/>
            <a:rect r="r" b="b" t="t" l="l"/>
            <a:pathLst>
              <a:path h="1519684" w="1266379">
                <a:moveTo>
                  <a:pt x="0" y="0"/>
                </a:moveTo>
                <a:lnTo>
                  <a:pt x="1266379" y="0"/>
                </a:lnTo>
                <a:lnTo>
                  <a:pt x="1266379" y="1519683"/>
                </a:lnTo>
                <a:lnTo>
                  <a:pt x="0" y="15196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24" r="0" b="-124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2532609" y="5286970"/>
            <a:ext cx="3166021" cy="395585"/>
            <a:chOff x="0" y="0"/>
            <a:chExt cx="4221362" cy="52744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221362" cy="527447"/>
            </a:xfrm>
            <a:custGeom>
              <a:avLst/>
              <a:gdLst/>
              <a:ahLst/>
              <a:cxnLst/>
              <a:rect r="r" b="b" t="t" l="l"/>
              <a:pathLst>
                <a:path h="527447" w="4221362">
                  <a:moveTo>
                    <a:pt x="0" y="0"/>
                  </a:moveTo>
                  <a:lnTo>
                    <a:pt x="4221362" y="0"/>
                  </a:lnTo>
                  <a:lnTo>
                    <a:pt x="4221362" y="527447"/>
                  </a:lnTo>
                  <a:lnTo>
                    <a:pt x="0" y="5274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4221362" cy="5464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062"/>
                </a:lnSpc>
              </a:pPr>
              <a:r>
                <a:rPr lang="en-US" sz="243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Daily Standups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532609" y="5834509"/>
            <a:ext cx="14868971" cy="405259"/>
            <a:chOff x="0" y="0"/>
            <a:chExt cx="19825295" cy="54034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9825295" cy="540345"/>
            </a:xfrm>
            <a:custGeom>
              <a:avLst/>
              <a:gdLst/>
              <a:ahLst/>
              <a:cxnLst/>
              <a:rect r="r" b="b" t="t" l="l"/>
              <a:pathLst>
                <a:path h="540345" w="19825295">
                  <a:moveTo>
                    <a:pt x="0" y="0"/>
                  </a:moveTo>
                  <a:lnTo>
                    <a:pt x="19825295" y="0"/>
                  </a:lnTo>
                  <a:lnTo>
                    <a:pt x="19825295" y="540345"/>
                  </a:lnTo>
                  <a:lnTo>
                    <a:pt x="0" y="5403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85725"/>
              <a:ext cx="19825295" cy="6260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193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Quick updates on progress and blockers.</a:t>
              </a:r>
            </a:p>
          </p:txBody>
        </p:sp>
      </p:grpSp>
      <p:sp>
        <p:nvSpPr>
          <p:cNvPr name="Freeform 16" id="16" descr="preencoded.png"/>
          <p:cNvSpPr/>
          <p:nvPr/>
        </p:nvSpPr>
        <p:spPr>
          <a:xfrm flipH="false" flipV="false" rot="0">
            <a:off x="886420" y="6553497"/>
            <a:ext cx="1266379" cy="1519684"/>
          </a:xfrm>
          <a:custGeom>
            <a:avLst/>
            <a:gdLst/>
            <a:ahLst/>
            <a:cxnLst/>
            <a:rect r="r" b="b" t="t" l="l"/>
            <a:pathLst>
              <a:path h="1519684" w="1266379">
                <a:moveTo>
                  <a:pt x="0" y="0"/>
                </a:moveTo>
                <a:lnTo>
                  <a:pt x="1266379" y="0"/>
                </a:lnTo>
                <a:lnTo>
                  <a:pt x="1266379" y="1519684"/>
                </a:lnTo>
                <a:lnTo>
                  <a:pt x="0" y="15196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24" r="0" b="-124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2532609" y="6806654"/>
            <a:ext cx="3166021" cy="395585"/>
            <a:chOff x="0" y="0"/>
            <a:chExt cx="4221362" cy="52744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221362" cy="527447"/>
            </a:xfrm>
            <a:custGeom>
              <a:avLst/>
              <a:gdLst/>
              <a:ahLst/>
              <a:cxnLst/>
              <a:rect r="r" b="b" t="t" l="l"/>
              <a:pathLst>
                <a:path h="527447" w="4221362">
                  <a:moveTo>
                    <a:pt x="0" y="0"/>
                  </a:moveTo>
                  <a:lnTo>
                    <a:pt x="4221362" y="0"/>
                  </a:lnTo>
                  <a:lnTo>
                    <a:pt x="4221362" y="527447"/>
                  </a:lnTo>
                  <a:lnTo>
                    <a:pt x="0" y="5274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4221362" cy="5464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062"/>
                </a:lnSpc>
              </a:pPr>
              <a:r>
                <a:rPr lang="en-US" sz="243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Sprint Reviews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532609" y="7354192"/>
            <a:ext cx="14868971" cy="405259"/>
            <a:chOff x="0" y="0"/>
            <a:chExt cx="19825295" cy="54034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9825295" cy="540345"/>
            </a:xfrm>
            <a:custGeom>
              <a:avLst/>
              <a:gdLst/>
              <a:ahLst/>
              <a:cxnLst/>
              <a:rect r="r" b="b" t="t" l="l"/>
              <a:pathLst>
                <a:path h="540345" w="19825295">
                  <a:moveTo>
                    <a:pt x="0" y="0"/>
                  </a:moveTo>
                  <a:lnTo>
                    <a:pt x="19825295" y="0"/>
                  </a:lnTo>
                  <a:lnTo>
                    <a:pt x="19825295" y="540345"/>
                  </a:lnTo>
                  <a:lnTo>
                    <a:pt x="0" y="5403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85725"/>
              <a:ext cx="19825295" cy="6260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193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Showcasing completed features for feedback.</a:t>
              </a:r>
            </a:p>
          </p:txBody>
        </p:sp>
      </p:grpSp>
      <p:sp>
        <p:nvSpPr>
          <p:cNvPr name="Freeform 23" id="23" descr="preencoded.png"/>
          <p:cNvSpPr/>
          <p:nvPr/>
        </p:nvSpPr>
        <p:spPr>
          <a:xfrm flipH="false" flipV="false" rot="0">
            <a:off x="886420" y="8073181"/>
            <a:ext cx="1266379" cy="1519684"/>
          </a:xfrm>
          <a:custGeom>
            <a:avLst/>
            <a:gdLst/>
            <a:ahLst/>
            <a:cxnLst/>
            <a:rect r="r" b="b" t="t" l="l"/>
            <a:pathLst>
              <a:path h="1519684" w="1266379">
                <a:moveTo>
                  <a:pt x="0" y="0"/>
                </a:moveTo>
                <a:lnTo>
                  <a:pt x="1266379" y="0"/>
                </a:lnTo>
                <a:lnTo>
                  <a:pt x="1266379" y="1519684"/>
                </a:lnTo>
                <a:lnTo>
                  <a:pt x="0" y="151968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24" r="0" b="-124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2532609" y="8326339"/>
            <a:ext cx="3166021" cy="395585"/>
            <a:chOff x="0" y="0"/>
            <a:chExt cx="4221362" cy="52744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221362" cy="527447"/>
            </a:xfrm>
            <a:custGeom>
              <a:avLst/>
              <a:gdLst/>
              <a:ahLst/>
              <a:cxnLst/>
              <a:rect r="r" b="b" t="t" l="l"/>
              <a:pathLst>
                <a:path h="527447" w="4221362">
                  <a:moveTo>
                    <a:pt x="0" y="0"/>
                  </a:moveTo>
                  <a:lnTo>
                    <a:pt x="4221362" y="0"/>
                  </a:lnTo>
                  <a:lnTo>
                    <a:pt x="4221362" y="527447"/>
                  </a:lnTo>
                  <a:lnTo>
                    <a:pt x="0" y="5274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9050"/>
              <a:ext cx="4221362" cy="5464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062"/>
                </a:lnSpc>
              </a:pPr>
              <a:r>
                <a:rPr lang="en-US" sz="243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Retrospectives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2532609" y="8873878"/>
            <a:ext cx="14868971" cy="405259"/>
            <a:chOff x="0" y="0"/>
            <a:chExt cx="19825295" cy="54034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9825295" cy="540345"/>
            </a:xfrm>
            <a:custGeom>
              <a:avLst/>
              <a:gdLst/>
              <a:ahLst/>
              <a:cxnLst/>
              <a:rect r="r" b="b" t="t" l="l"/>
              <a:pathLst>
                <a:path h="540345" w="19825295">
                  <a:moveTo>
                    <a:pt x="0" y="0"/>
                  </a:moveTo>
                  <a:lnTo>
                    <a:pt x="19825295" y="0"/>
                  </a:lnTo>
                  <a:lnTo>
                    <a:pt x="19825295" y="540345"/>
                  </a:lnTo>
                  <a:lnTo>
                    <a:pt x="0" y="5403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85725"/>
              <a:ext cx="19825295" cy="6260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193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Reflecting on past sprints for continuous improvement.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519987" y="521940"/>
            <a:ext cx="5372546" cy="590996"/>
            <a:chOff x="0" y="0"/>
            <a:chExt cx="7163395" cy="78799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163395" cy="787995"/>
            </a:xfrm>
            <a:custGeom>
              <a:avLst/>
              <a:gdLst/>
              <a:ahLst/>
              <a:cxnLst/>
              <a:rect r="r" b="b" t="t" l="l"/>
              <a:pathLst>
                <a:path h="787995" w="7163395">
                  <a:moveTo>
                    <a:pt x="0" y="0"/>
                  </a:moveTo>
                  <a:lnTo>
                    <a:pt x="7163395" y="0"/>
                  </a:lnTo>
                  <a:lnTo>
                    <a:pt x="7163395" y="787995"/>
                  </a:lnTo>
                  <a:lnTo>
                    <a:pt x="0" y="787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7163395" cy="83562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625"/>
                </a:lnSpc>
              </a:pPr>
              <a:r>
                <a:rPr lang="en-US" sz="3687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Key Features &amp; Testing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519987" y="1491109"/>
            <a:ext cx="10106025" cy="624185"/>
            <a:chOff x="0" y="0"/>
            <a:chExt cx="13474700" cy="83224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474700" cy="832247"/>
            </a:xfrm>
            <a:custGeom>
              <a:avLst/>
              <a:gdLst/>
              <a:ahLst/>
              <a:cxnLst/>
              <a:rect r="r" b="b" t="t" l="l"/>
              <a:pathLst>
                <a:path h="832247" w="13474700">
                  <a:moveTo>
                    <a:pt x="0" y="0"/>
                  </a:moveTo>
                  <a:lnTo>
                    <a:pt x="13474700" y="0"/>
                  </a:lnTo>
                  <a:lnTo>
                    <a:pt x="13474700" y="832247"/>
                  </a:lnTo>
                  <a:lnTo>
                    <a:pt x="0" y="832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76200"/>
              <a:ext cx="13474700" cy="7560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874"/>
                </a:lnSpc>
              </a:pPr>
              <a:r>
                <a:rPr lang="en-US" sz="4875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1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354841" y="2351634"/>
            <a:ext cx="2436316" cy="295572"/>
            <a:chOff x="0" y="0"/>
            <a:chExt cx="3248422" cy="3940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48422" cy="394097"/>
            </a:xfrm>
            <a:custGeom>
              <a:avLst/>
              <a:gdLst/>
              <a:ahLst/>
              <a:cxnLst/>
              <a:rect r="r" b="b" t="t" l="l"/>
              <a:pathLst>
                <a:path h="394097" w="3248422">
                  <a:moveTo>
                    <a:pt x="0" y="0"/>
                  </a:moveTo>
                  <a:lnTo>
                    <a:pt x="3248422" y="0"/>
                  </a:lnTo>
                  <a:lnTo>
                    <a:pt x="3248422" y="394097"/>
                  </a:lnTo>
                  <a:lnTo>
                    <a:pt x="0" y="3940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48422" cy="4321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312"/>
                </a:lnSpc>
              </a:pPr>
              <a:r>
                <a:rPr lang="en-US" sz="1812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User Authentication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519987" y="2760612"/>
            <a:ext cx="10106025" cy="302567"/>
            <a:chOff x="0" y="0"/>
            <a:chExt cx="13474700" cy="40342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474700" cy="403423"/>
            </a:xfrm>
            <a:custGeom>
              <a:avLst/>
              <a:gdLst/>
              <a:ahLst/>
              <a:cxnLst/>
              <a:rect r="r" b="b" t="t" l="l"/>
              <a:pathLst>
                <a:path h="403423" w="13474700">
                  <a:moveTo>
                    <a:pt x="0" y="0"/>
                  </a:moveTo>
                  <a:lnTo>
                    <a:pt x="13474700" y="0"/>
                  </a:lnTo>
                  <a:lnTo>
                    <a:pt x="13474700" y="403423"/>
                  </a:lnTo>
                  <a:lnTo>
                    <a:pt x="0" y="4034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3474700" cy="4605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374"/>
                </a:lnSpc>
              </a:pPr>
              <a:r>
                <a:rPr lang="en-US" sz="143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Secure user authentication and role management.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519914" y="3710880"/>
            <a:ext cx="10106025" cy="1022450"/>
            <a:chOff x="0" y="0"/>
            <a:chExt cx="13474700" cy="13632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474700" cy="1363267"/>
            </a:xfrm>
            <a:custGeom>
              <a:avLst/>
              <a:gdLst/>
              <a:ahLst/>
              <a:cxnLst/>
              <a:rect r="r" b="b" t="t" l="l"/>
              <a:pathLst>
                <a:path h="1363267" w="13474700">
                  <a:moveTo>
                    <a:pt x="0" y="0"/>
                  </a:moveTo>
                  <a:lnTo>
                    <a:pt x="13474700" y="0"/>
                  </a:lnTo>
                  <a:lnTo>
                    <a:pt x="13474700" y="1363267"/>
                  </a:lnTo>
                  <a:lnTo>
                    <a:pt x="0" y="13632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76200"/>
              <a:ext cx="13474700" cy="12870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874"/>
                </a:lnSpc>
              </a:pPr>
              <a:r>
                <a:rPr lang="en-US" sz="4875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2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390710" y="4585544"/>
            <a:ext cx="2364432" cy="295572"/>
            <a:chOff x="0" y="0"/>
            <a:chExt cx="3152577" cy="39409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152577" cy="394097"/>
            </a:xfrm>
            <a:custGeom>
              <a:avLst/>
              <a:gdLst/>
              <a:ahLst/>
              <a:cxnLst/>
              <a:rect r="r" b="b" t="t" l="l"/>
              <a:pathLst>
                <a:path h="394097" w="3152577">
                  <a:moveTo>
                    <a:pt x="0" y="0"/>
                  </a:moveTo>
                  <a:lnTo>
                    <a:pt x="3152577" y="0"/>
                  </a:lnTo>
                  <a:lnTo>
                    <a:pt x="3152577" y="394097"/>
                  </a:lnTo>
                  <a:lnTo>
                    <a:pt x="0" y="3940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3152577" cy="4321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312"/>
                </a:lnSpc>
              </a:pPr>
              <a:r>
                <a:rPr lang="en-US" sz="1812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Vehicle Listings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519987" y="4994522"/>
            <a:ext cx="10106025" cy="302568"/>
            <a:chOff x="0" y="0"/>
            <a:chExt cx="13474700" cy="40342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3474700" cy="403423"/>
            </a:xfrm>
            <a:custGeom>
              <a:avLst/>
              <a:gdLst/>
              <a:ahLst/>
              <a:cxnLst/>
              <a:rect r="r" b="b" t="t" l="l"/>
              <a:pathLst>
                <a:path h="403423" w="13474700">
                  <a:moveTo>
                    <a:pt x="0" y="0"/>
                  </a:moveTo>
                  <a:lnTo>
                    <a:pt x="13474700" y="0"/>
                  </a:lnTo>
                  <a:lnTo>
                    <a:pt x="13474700" y="403423"/>
                  </a:lnTo>
                  <a:lnTo>
                    <a:pt x="0" y="4034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57150"/>
              <a:ext cx="13474700" cy="4605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374"/>
                </a:lnSpc>
              </a:pPr>
              <a:r>
                <a:rPr lang="en-US" sz="143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Real-time vehicle listings and availability updates.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519988" y="5958929"/>
            <a:ext cx="10106025" cy="1008311"/>
            <a:chOff x="0" y="0"/>
            <a:chExt cx="13474700" cy="134441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3474700" cy="1344415"/>
            </a:xfrm>
            <a:custGeom>
              <a:avLst/>
              <a:gdLst/>
              <a:ahLst/>
              <a:cxnLst/>
              <a:rect r="r" b="b" t="t" l="l"/>
              <a:pathLst>
                <a:path h="1344415" w="13474700">
                  <a:moveTo>
                    <a:pt x="0" y="0"/>
                  </a:moveTo>
                  <a:lnTo>
                    <a:pt x="13474700" y="0"/>
                  </a:lnTo>
                  <a:lnTo>
                    <a:pt x="13474700" y="1344415"/>
                  </a:lnTo>
                  <a:lnTo>
                    <a:pt x="0" y="1344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76200"/>
              <a:ext cx="13474700" cy="12682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874"/>
                </a:lnSpc>
              </a:pPr>
              <a:r>
                <a:rPr lang="en-US" sz="4875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3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1390710" y="6819454"/>
            <a:ext cx="2364432" cy="295572"/>
            <a:chOff x="0" y="0"/>
            <a:chExt cx="3152577" cy="39409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152577" cy="394097"/>
            </a:xfrm>
            <a:custGeom>
              <a:avLst/>
              <a:gdLst/>
              <a:ahLst/>
              <a:cxnLst/>
              <a:rect r="r" b="b" t="t" l="l"/>
              <a:pathLst>
                <a:path h="394097" w="3152577">
                  <a:moveTo>
                    <a:pt x="0" y="0"/>
                  </a:moveTo>
                  <a:lnTo>
                    <a:pt x="3152577" y="0"/>
                  </a:lnTo>
                  <a:lnTo>
                    <a:pt x="3152577" y="394097"/>
                  </a:lnTo>
                  <a:lnTo>
                    <a:pt x="0" y="3940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3152577" cy="4321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312"/>
                </a:lnSpc>
              </a:pPr>
              <a:r>
                <a:rPr lang="en-US" sz="1812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Payment Gateway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7519987" y="7228434"/>
            <a:ext cx="10106025" cy="302568"/>
            <a:chOff x="0" y="0"/>
            <a:chExt cx="13474700" cy="403423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3474700" cy="403423"/>
            </a:xfrm>
            <a:custGeom>
              <a:avLst/>
              <a:gdLst/>
              <a:ahLst/>
              <a:cxnLst/>
              <a:rect r="r" b="b" t="t" l="l"/>
              <a:pathLst>
                <a:path h="403423" w="13474700">
                  <a:moveTo>
                    <a:pt x="0" y="0"/>
                  </a:moveTo>
                  <a:lnTo>
                    <a:pt x="13474700" y="0"/>
                  </a:lnTo>
                  <a:lnTo>
                    <a:pt x="13474700" y="403423"/>
                  </a:lnTo>
                  <a:lnTo>
                    <a:pt x="0" y="4034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57150"/>
              <a:ext cx="13474700" cy="4605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374"/>
                </a:lnSpc>
              </a:pPr>
              <a:r>
                <a:rPr lang="en-US" sz="143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Integrated payment gateway for secure transactions.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7519988" y="8192840"/>
            <a:ext cx="10106025" cy="1008310"/>
            <a:chOff x="0" y="0"/>
            <a:chExt cx="13474700" cy="134441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3474700" cy="1344413"/>
            </a:xfrm>
            <a:custGeom>
              <a:avLst/>
              <a:gdLst/>
              <a:ahLst/>
              <a:cxnLst/>
              <a:rect r="r" b="b" t="t" l="l"/>
              <a:pathLst>
                <a:path h="1344413" w="13474700">
                  <a:moveTo>
                    <a:pt x="0" y="0"/>
                  </a:moveTo>
                  <a:lnTo>
                    <a:pt x="13474700" y="0"/>
                  </a:lnTo>
                  <a:lnTo>
                    <a:pt x="13474700" y="1344413"/>
                  </a:lnTo>
                  <a:lnTo>
                    <a:pt x="0" y="1344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76200"/>
              <a:ext cx="13474700" cy="12682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874"/>
                </a:lnSpc>
              </a:pPr>
              <a:r>
                <a:rPr lang="en-US" sz="4875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4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1390710" y="9053364"/>
            <a:ext cx="2364432" cy="295572"/>
            <a:chOff x="0" y="0"/>
            <a:chExt cx="3152577" cy="394097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3152577" cy="394097"/>
            </a:xfrm>
            <a:custGeom>
              <a:avLst/>
              <a:gdLst/>
              <a:ahLst/>
              <a:cxnLst/>
              <a:rect r="r" b="b" t="t" l="l"/>
              <a:pathLst>
                <a:path h="394097" w="3152577">
                  <a:moveTo>
                    <a:pt x="0" y="0"/>
                  </a:moveTo>
                  <a:lnTo>
                    <a:pt x="3152577" y="0"/>
                  </a:lnTo>
                  <a:lnTo>
                    <a:pt x="3152577" y="394097"/>
                  </a:lnTo>
                  <a:lnTo>
                    <a:pt x="0" y="3940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38100"/>
              <a:ext cx="3152577" cy="4321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312"/>
                </a:lnSpc>
              </a:pPr>
              <a:r>
                <a:rPr lang="en-US" sz="1812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User Reviews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7519987" y="9462344"/>
            <a:ext cx="10106025" cy="302567"/>
            <a:chOff x="0" y="0"/>
            <a:chExt cx="13474700" cy="403423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3474700" cy="403423"/>
            </a:xfrm>
            <a:custGeom>
              <a:avLst/>
              <a:gdLst/>
              <a:ahLst/>
              <a:cxnLst/>
              <a:rect r="r" b="b" t="t" l="l"/>
              <a:pathLst>
                <a:path h="403423" w="13474700">
                  <a:moveTo>
                    <a:pt x="0" y="0"/>
                  </a:moveTo>
                  <a:lnTo>
                    <a:pt x="13474700" y="0"/>
                  </a:lnTo>
                  <a:lnTo>
                    <a:pt x="13474700" y="403423"/>
                  </a:lnTo>
                  <a:lnTo>
                    <a:pt x="0" y="4034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57150"/>
              <a:ext cx="13474700" cy="4605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374"/>
                </a:lnSpc>
              </a:pPr>
              <a:r>
                <a:rPr lang="en-US" sz="143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User ratings and review system for trust and transparency.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name="Freeform 5" id="5" descr="preencoded.png">
            <a:hlinkClick r:id="rId5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1792784"/>
            <a:ext cx="9445526" cy="1771947"/>
            <a:chOff x="0" y="0"/>
            <a:chExt cx="12594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Challenges &amp; How Agile Helped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2238" y="3989934"/>
            <a:ext cx="212526" cy="1066651"/>
            <a:chOff x="0" y="0"/>
            <a:chExt cx="283368" cy="14222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83464" cy="1422273"/>
            </a:xfrm>
            <a:custGeom>
              <a:avLst/>
              <a:gdLst/>
              <a:ahLst/>
              <a:cxnLst/>
              <a:rect r="r" b="b" t="t" l="l"/>
              <a:pathLst>
                <a:path h="1422273" w="283464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226695" y="0"/>
                  </a:lnTo>
                  <a:cubicBezTo>
                    <a:pt x="258064" y="0"/>
                    <a:pt x="283464" y="25400"/>
                    <a:pt x="283464" y="56769"/>
                  </a:cubicBezTo>
                  <a:lnTo>
                    <a:pt x="283464" y="1365504"/>
                  </a:lnTo>
                  <a:cubicBezTo>
                    <a:pt x="283464" y="1396873"/>
                    <a:pt x="258064" y="1422273"/>
                    <a:pt x="226695" y="1422273"/>
                  </a:cubicBezTo>
                  <a:lnTo>
                    <a:pt x="56769" y="1422273"/>
                  </a:lnTo>
                  <a:cubicBezTo>
                    <a:pt x="25400" y="1422273"/>
                    <a:pt x="0" y="1396873"/>
                    <a:pt x="0" y="1365504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629966" y="3989934"/>
            <a:ext cx="4162127" cy="554239"/>
            <a:chOff x="0" y="0"/>
            <a:chExt cx="5549503" cy="73898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549504" cy="738985"/>
            </a:xfrm>
            <a:custGeom>
              <a:avLst/>
              <a:gdLst/>
              <a:ahLst/>
              <a:cxnLst/>
              <a:rect r="r" b="b" t="t" l="l"/>
              <a:pathLst>
                <a:path h="738985" w="5549504">
                  <a:moveTo>
                    <a:pt x="0" y="0"/>
                  </a:moveTo>
                  <a:lnTo>
                    <a:pt x="5549504" y="0"/>
                  </a:lnTo>
                  <a:lnTo>
                    <a:pt x="5549504" y="738985"/>
                  </a:lnTo>
                  <a:lnTo>
                    <a:pt x="0" y="7389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549503" cy="77708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Evolving Requirements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629966" y="4602956"/>
            <a:ext cx="8807798" cy="453629"/>
            <a:chOff x="0" y="0"/>
            <a:chExt cx="11743730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743730" cy="604838"/>
            </a:xfrm>
            <a:custGeom>
              <a:avLst/>
              <a:gdLst/>
              <a:ahLst/>
              <a:cxnLst/>
              <a:rect r="r" b="b" t="t" l="l"/>
              <a:pathLst>
                <a:path h="604838" w="11743730">
                  <a:moveTo>
                    <a:pt x="0" y="0"/>
                  </a:moveTo>
                  <a:lnTo>
                    <a:pt x="11743730" y="0"/>
                  </a:lnTo>
                  <a:lnTo>
                    <a:pt x="1174373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1743730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Evolving user requirements and security concerns.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17439" y="5340102"/>
            <a:ext cx="212526" cy="1066651"/>
            <a:chOff x="0" y="0"/>
            <a:chExt cx="283368" cy="142220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83464" cy="1422273"/>
            </a:xfrm>
            <a:custGeom>
              <a:avLst/>
              <a:gdLst/>
              <a:ahLst/>
              <a:cxnLst/>
              <a:rect r="r" b="b" t="t" l="l"/>
              <a:pathLst>
                <a:path h="1422273" w="283464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226695" y="0"/>
                  </a:lnTo>
                  <a:cubicBezTo>
                    <a:pt x="258064" y="0"/>
                    <a:pt x="283464" y="25400"/>
                    <a:pt x="283464" y="56769"/>
                  </a:cubicBezTo>
                  <a:lnTo>
                    <a:pt x="283464" y="1365504"/>
                  </a:lnTo>
                  <a:cubicBezTo>
                    <a:pt x="283464" y="1396873"/>
                    <a:pt x="258064" y="1422273"/>
                    <a:pt x="226695" y="1422273"/>
                  </a:cubicBezTo>
                  <a:lnTo>
                    <a:pt x="56769" y="1422273"/>
                  </a:lnTo>
                  <a:cubicBezTo>
                    <a:pt x="25400" y="1422273"/>
                    <a:pt x="0" y="1396873"/>
                    <a:pt x="0" y="1365504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2055168" y="5340102"/>
            <a:ext cx="3916561" cy="442912"/>
            <a:chOff x="0" y="0"/>
            <a:chExt cx="5222082" cy="5905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222082" cy="590550"/>
            </a:xfrm>
            <a:custGeom>
              <a:avLst/>
              <a:gdLst/>
              <a:ahLst/>
              <a:cxnLst/>
              <a:rect r="r" b="b" t="t" l="l"/>
              <a:pathLst>
                <a:path h="590550" w="5222082">
                  <a:moveTo>
                    <a:pt x="0" y="0"/>
                  </a:moveTo>
                  <a:lnTo>
                    <a:pt x="5222082" y="0"/>
                  </a:lnTo>
                  <a:lnTo>
                    <a:pt x="522208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522208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Scalable Architecture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055168" y="5953125"/>
            <a:ext cx="8382595" cy="453629"/>
            <a:chOff x="0" y="0"/>
            <a:chExt cx="11176793" cy="60483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176793" cy="604838"/>
            </a:xfrm>
            <a:custGeom>
              <a:avLst/>
              <a:gdLst/>
              <a:ahLst/>
              <a:cxnLst/>
              <a:rect r="r" b="b" t="t" l="l"/>
              <a:pathLst>
                <a:path h="604838" w="11176793">
                  <a:moveTo>
                    <a:pt x="0" y="0"/>
                  </a:moveTo>
                  <a:lnTo>
                    <a:pt x="11176793" y="0"/>
                  </a:lnTo>
                  <a:lnTo>
                    <a:pt x="111767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85725"/>
              <a:ext cx="11176793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Ensuring a scalable architecture for high demand.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842790" y="6690271"/>
            <a:ext cx="212526" cy="1520279"/>
            <a:chOff x="0" y="0"/>
            <a:chExt cx="283368" cy="202703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83464" cy="2027047"/>
            </a:xfrm>
            <a:custGeom>
              <a:avLst/>
              <a:gdLst/>
              <a:ahLst/>
              <a:cxnLst/>
              <a:rect r="r" b="b" t="t" l="l"/>
              <a:pathLst>
                <a:path h="2027047" w="283464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226695" y="0"/>
                  </a:lnTo>
                  <a:cubicBezTo>
                    <a:pt x="258064" y="0"/>
                    <a:pt x="283464" y="25400"/>
                    <a:pt x="283464" y="56769"/>
                  </a:cubicBezTo>
                  <a:lnTo>
                    <a:pt x="283464" y="1970278"/>
                  </a:lnTo>
                  <a:cubicBezTo>
                    <a:pt x="283464" y="2001647"/>
                    <a:pt x="258064" y="2027047"/>
                    <a:pt x="226695" y="2027047"/>
                  </a:cubicBezTo>
                  <a:lnTo>
                    <a:pt x="56769" y="2027047"/>
                  </a:lnTo>
                  <a:cubicBezTo>
                    <a:pt x="25400" y="2027047"/>
                    <a:pt x="0" y="2001647"/>
                    <a:pt x="0" y="1970278"/>
                  </a:cubicBezTo>
                  <a:close/>
                </a:path>
              </a:pathLst>
            </a:custGeom>
            <a:solidFill>
              <a:srgbClr val="26262B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2480519" y="6690271"/>
            <a:ext cx="3544044" cy="442912"/>
            <a:chOff x="0" y="0"/>
            <a:chExt cx="4725392" cy="59055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Real-time Booking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2480519" y="7303294"/>
            <a:ext cx="7957245" cy="907256"/>
            <a:chOff x="0" y="0"/>
            <a:chExt cx="10609660" cy="1209675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0609660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609660">
                  <a:moveTo>
                    <a:pt x="0" y="0"/>
                  </a:moveTo>
                  <a:lnTo>
                    <a:pt x="10609660" y="0"/>
                  </a:lnTo>
                  <a:lnTo>
                    <a:pt x="1060966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85725"/>
              <a:ext cx="10609660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Noto Sans"/>
                  <a:ea typeface="Noto Sans"/>
                  <a:cs typeface="Noto Sans"/>
                  <a:sym typeface="Noto Sans"/>
                </a:rPr>
                <a:t>Managing payment integration and real-time booking without lag.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DAGfwtOV2zY</dc:identifier>
  <dcterms:modified xsi:type="dcterms:W3CDTF">2011-08-01T06:04:30Z</dcterms:modified>
  <cp:revision>1</cp:revision>
  <dc:title>IndiaRide-Vehicle-Rental-System (1).pptx</dc:title>
</cp:coreProperties>
</file>

<file path=docProps/thumbnail.jpeg>
</file>